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59" r:id="rId7"/>
    <p:sldId id="261" r:id="rId8"/>
    <p:sldId id="263" r:id="rId9"/>
    <p:sldId id="264" r:id="rId10"/>
  </p:sldIdLst>
  <p:sldSz cx="9144000" cy="6858000" type="screen4x3"/>
  <p:notesSz cx="6797675" cy="99282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20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BCA6A-85CF-4B2C-BB63-9FA6EE6F0F4E}" type="datetimeFigureOut">
              <a:rPr lang="it-IT" smtClean="0"/>
              <a:pPr/>
              <a:t>31/08/2020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2F01E-DB0B-45C0-AD88-9E4A61C3E50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BCA6A-85CF-4B2C-BB63-9FA6EE6F0F4E}" type="datetimeFigureOut">
              <a:rPr lang="it-IT" smtClean="0"/>
              <a:pPr/>
              <a:t>31/08/2020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2F01E-DB0B-45C0-AD88-9E4A61C3E50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BCA6A-85CF-4B2C-BB63-9FA6EE6F0F4E}" type="datetimeFigureOut">
              <a:rPr lang="it-IT" smtClean="0"/>
              <a:pPr/>
              <a:t>31/08/2020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2F01E-DB0B-45C0-AD88-9E4A61C3E50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BCA6A-85CF-4B2C-BB63-9FA6EE6F0F4E}" type="datetimeFigureOut">
              <a:rPr lang="it-IT" smtClean="0"/>
              <a:pPr/>
              <a:t>31/08/2020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2F01E-DB0B-45C0-AD88-9E4A61C3E50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BCA6A-85CF-4B2C-BB63-9FA6EE6F0F4E}" type="datetimeFigureOut">
              <a:rPr lang="it-IT" smtClean="0"/>
              <a:pPr/>
              <a:t>31/08/2020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2F01E-DB0B-45C0-AD88-9E4A61C3E50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BCA6A-85CF-4B2C-BB63-9FA6EE6F0F4E}" type="datetimeFigureOut">
              <a:rPr lang="it-IT" smtClean="0"/>
              <a:pPr/>
              <a:t>31/08/2020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2F01E-DB0B-45C0-AD88-9E4A61C3E50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BCA6A-85CF-4B2C-BB63-9FA6EE6F0F4E}" type="datetimeFigureOut">
              <a:rPr lang="it-IT" smtClean="0"/>
              <a:pPr/>
              <a:t>31/08/2020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2F01E-DB0B-45C0-AD88-9E4A61C3E50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BCA6A-85CF-4B2C-BB63-9FA6EE6F0F4E}" type="datetimeFigureOut">
              <a:rPr lang="it-IT" smtClean="0"/>
              <a:pPr/>
              <a:t>31/08/2020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2F01E-DB0B-45C0-AD88-9E4A61C3E50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BCA6A-85CF-4B2C-BB63-9FA6EE6F0F4E}" type="datetimeFigureOut">
              <a:rPr lang="it-IT" smtClean="0"/>
              <a:pPr/>
              <a:t>31/08/2020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2F01E-DB0B-45C0-AD88-9E4A61C3E50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BCA6A-85CF-4B2C-BB63-9FA6EE6F0F4E}" type="datetimeFigureOut">
              <a:rPr lang="it-IT" smtClean="0"/>
              <a:pPr/>
              <a:t>31/08/2020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2F01E-DB0B-45C0-AD88-9E4A61C3E50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BCA6A-85CF-4B2C-BB63-9FA6EE6F0F4E}" type="datetimeFigureOut">
              <a:rPr lang="it-IT" smtClean="0"/>
              <a:pPr/>
              <a:t>31/08/2020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2F01E-DB0B-45C0-AD88-9E4A61C3E50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BCA6A-85CF-4B2C-BB63-9FA6EE6F0F4E}" type="datetimeFigureOut">
              <a:rPr lang="it-IT" smtClean="0"/>
              <a:pPr/>
              <a:t>31/08/2020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2F01E-DB0B-45C0-AD88-9E4A61C3E50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2019-20/collegio%201%20settembre/Ipotesi%20calendario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Collegio docenti 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1.09.2020</a:t>
            </a:r>
          </a:p>
          <a:p>
            <a:r>
              <a:rPr lang="it-IT" dirty="0" smtClean="0"/>
              <a:t>Incontro preliminare on </a:t>
            </a:r>
            <a:r>
              <a:rPr lang="it-IT" dirty="0" err="1" smtClean="0"/>
              <a:t>line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odg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1. approvazione verbale</a:t>
            </a:r>
          </a:p>
          <a:p>
            <a:r>
              <a:rPr lang="it-IT" dirty="0" smtClean="0"/>
              <a:t>2. rientro a scuola: il punto fino a qui e le questioni aperte. Comunicazioni della dirigente</a:t>
            </a:r>
          </a:p>
          <a:p>
            <a:r>
              <a:rPr lang="it-IT" dirty="0" smtClean="0"/>
              <a:t>3. Il protocollo per la didattica a distanza e la commissione didattica integrata</a:t>
            </a:r>
          </a:p>
          <a:p>
            <a:r>
              <a:rPr lang="it-IT" dirty="0" smtClean="0"/>
              <a:t>4. calendario degli impegni di settembre (indicazioni organizzative)</a:t>
            </a:r>
          </a:p>
          <a:p>
            <a:r>
              <a:rPr lang="it-IT" dirty="0" smtClean="0"/>
              <a:t>5 inizio lezioni</a:t>
            </a:r>
          </a:p>
          <a:p>
            <a:r>
              <a:rPr lang="it-IT" dirty="0" smtClean="0"/>
              <a:t>5. ipotesi di organizzazione  anche alla luce dell'emergenza(funzioni strumentali, organigramma)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Rientro a scuola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t-IT" dirty="0" smtClean="0"/>
              <a:t>La situazione normativa</a:t>
            </a:r>
          </a:p>
          <a:p>
            <a:pPr>
              <a:buNone/>
            </a:pPr>
            <a:r>
              <a:rPr lang="it-IT" dirty="0" smtClean="0"/>
              <a:t>Le linee guida del CTS</a:t>
            </a:r>
          </a:p>
          <a:p>
            <a:pPr>
              <a:buNone/>
            </a:pPr>
            <a:r>
              <a:rPr lang="it-IT" dirty="0" smtClean="0"/>
              <a:t>Quanto è stato fatto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Formazione on </a:t>
            </a:r>
            <a:r>
              <a:rPr lang="it-IT" dirty="0" err="1" smtClean="0"/>
              <a:t>line</a:t>
            </a:r>
            <a:r>
              <a:rPr lang="it-IT" dirty="0" smtClean="0"/>
              <a:t> (8 settembre)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Dirigente Convenga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/>
          <a:lstStyle/>
          <a:p>
            <a:r>
              <a:rPr lang="it-IT" dirty="0" smtClean="0"/>
              <a:t>Scenari aperti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428596" y="1643050"/>
          <a:ext cx="8429684" cy="4149707"/>
        </p:xfrm>
        <a:graphic>
          <a:graphicData uri="http://schemas.openxmlformats.org/drawingml/2006/table">
            <a:tbl>
              <a:tblPr/>
              <a:tblGrid>
                <a:gridCol w="1941974"/>
                <a:gridCol w="6487710"/>
              </a:tblGrid>
              <a:tr h="1892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Calibri"/>
                          <a:ea typeface="Calibri"/>
                          <a:cs typeface="Times New Roman"/>
                        </a:rPr>
                        <a:t>SCAMBIO MATERIALI</a:t>
                      </a: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Calibri"/>
                          <a:ea typeface="Calibri"/>
                          <a:cs typeface="Times New Roman"/>
                        </a:rPr>
                        <a:t>Non è possibile lo scambio materiali compreso scambio di libri, materiali e oggetti</a:t>
                      </a: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71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Calibri"/>
                          <a:ea typeface="Calibri"/>
                          <a:cs typeface="Times New Roman"/>
                        </a:rPr>
                        <a:t>VERIFICHE</a:t>
                      </a: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Calibri"/>
                          <a:ea typeface="Calibri"/>
                          <a:cs typeface="Times New Roman"/>
                        </a:rPr>
                        <a:t>è preferibile scegliere modalità alternative alla verifica scritta, anche per sperimentare nuove strategie didattiche.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Calibri"/>
                          <a:ea typeface="Calibri"/>
                          <a:cs typeface="Times New Roman"/>
                        </a:rPr>
                        <a:t>E’ tuttavia possibile consegnare e ritirare quaderni e verifiche, previa igienizzazione delle mani o uso di guanti</a:t>
                      </a: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Calibri"/>
                          <a:ea typeface="Calibri"/>
                          <a:cs typeface="Times New Roman"/>
                        </a:rPr>
                        <a:t>LAVORI DI GRUPPO</a:t>
                      </a: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Calibri"/>
                          <a:ea typeface="Calibri"/>
                          <a:cs typeface="Times New Roman"/>
                        </a:rPr>
                        <a:t>Sono da evitarsi.</a:t>
                      </a: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latin typeface="Calibri"/>
                          <a:ea typeface="Calibri"/>
                          <a:cs typeface="Times New Roman"/>
                        </a:rPr>
                        <a:t>ORGANICI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latin typeface="Calibri"/>
                          <a:ea typeface="Calibri"/>
                          <a:cs typeface="Times New Roman"/>
                        </a:rPr>
                        <a:t>Inizio lezioni, problemi di organico, suddivisione</a:t>
                      </a:r>
                      <a:r>
                        <a:rPr lang="it-IT" sz="1400" baseline="0" dirty="0" smtClean="0">
                          <a:latin typeface="Calibri"/>
                          <a:ea typeface="Calibri"/>
                          <a:cs typeface="Times New Roman"/>
                        </a:rPr>
                        <a:t> gruppi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8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Calibri"/>
                          <a:ea typeface="Calibri"/>
                          <a:cs typeface="Times New Roman"/>
                        </a:rPr>
                        <a:t>SUONARE STRUMENTO MUSICALE</a:t>
                      </a: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Calibri"/>
                          <a:ea typeface="Calibri"/>
                          <a:cs typeface="Times New Roman"/>
                        </a:rPr>
                        <a:t>Vedi </a:t>
                      </a:r>
                      <a:r>
                        <a:rPr lang="it-IT" sz="1400" dirty="0" smtClean="0">
                          <a:latin typeface="Calibri"/>
                          <a:ea typeface="Calibri"/>
                          <a:cs typeface="Times New Roman"/>
                        </a:rPr>
                        <a:t>decisione/organizzazione </a:t>
                      </a:r>
                      <a:r>
                        <a:rPr lang="it-IT" sz="1400" dirty="0">
                          <a:latin typeface="Calibri"/>
                          <a:ea typeface="Calibri"/>
                          <a:cs typeface="Times New Roman"/>
                        </a:rPr>
                        <a:t>presa dal dipartimento</a:t>
                      </a: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5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Calibri"/>
                          <a:ea typeface="Calibri"/>
                          <a:cs typeface="Times New Roman"/>
                        </a:rPr>
                        <a:t>PALESTRA</a:t>
                      </a: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Calibri"/>
                          <a:ea typeface="Calibri"/>
                          <a:cs typeface="Times New Roman"/>
                        </a:rPr>
                        <a:t>Decisione dipartimento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latin typeface="Calibri"/>
                          <a:ea typeface="Calibri"/>
                          <a:cs typeface="Times New Roman"/>
                        </a:rPr>
                        <a:t>Tra le ipotesi Blocchi </a:t>
                      </a:r>
                      <a:r>
                        <a:rPr lang="it-IT" sz="1400" dirty="0">
                          <a:latin typeface="Calibri"/>
                          <a:ea typeface="Calibri"/>
                          <a:cs typeface="Times New Roman"/>
                        </a:rPr>
                        <a:t>da due ore, con momento per entrare negli spogliatoi scaglionati</a:t>
                      </a: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5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latin typeface="Calibri"/>
                          <a:ea typeface="Calibri"/>
                          <a:cs typeface="Times New Roman"/>
                        </a:rPr>
                        <a:t>SOSTEGNO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latin typeface="Calibri"/>
                          <a:ea typeface="Calibri"/>
                          <a:cs typeface="Times New Roman"/>
                        </a:rPr>
                        <a:t>Discussione</a:t>
                      </a:r>
                      <a:r>
                        <a:rPr lang="it-IT" sz="1400" baseline="0" dirty="0" smtClean="0">
                          <a:latin typeface="Calibri"/>
                          <a:ea typeface="Calibri"/>
                          <a:cs typeface="Times New Roman"/>
                        </a:rPr>
                        <a:t> a dipartimento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Calibri"/>
                          <a:ea typeface="Calibri"/>
                          <a:cs typeface="Times New Roman"/>
                        </a:rPr>
                        <a:t>IGIENE PERSONALE</a:t>
                      </a: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Calibri"/>
                          <a:ea typeface="Calibri"/>
                          <a:cs typeface="Times New Roman"/>
                        </a:rPr>
                        <a:t>Ogni bambino è invitato il più possibile a igienizzarsi le mani</a:t>
                      </a: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latin typeface="Calibri"/>
                          <a:ea typeface="Calibri"/>
                          <a:cs typeface="Times New Roman"/>
                        </a:rPr>
                        <a:t>REFERENTE COVID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latin typeface="Calibri"/>
                          <a:ea typeface="Calibri"/>
                          <a:cs typeface="Times New Roman"/>
                        </a:rPr>
                        <a:t>Cosa fa, chi è, compiti e mansioni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Calibri"/>
                          <a:ea typeface="Calibri"/>
                          <a:cs typeface="Times New Roman"/>
                        </a:rPr>
                        <a:t>MASCHERINA</a:t>
                      </a: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Calibri"/>
                          <a:ea typeface="Calibri"/>
                          <a:cs typeface="Times New Roman"/>
                        </a:rPr>
                        <a:t>Utilizzo mascherine durante le lezioni</a:t>
                      </a: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latin typeface="Calibri"/>
                          <a:ea typeface="Calibri"/>
                          <a:cs typeface="Times New Roman"/>
                        </a:rPr>
                        <a:t>INGRESSI</a:t>
                      </a:r>
                      <a:r>
                        <a:rPr lang="it-IT" sz="1100" baseline="0" dirty="0" smtClean="0">
                          <a:latin typeface="Calibri"/>
                          <a:ea typeface="Calibri"/>
                          <a:cs typeface="Times New Roman"/>
                        </a:rPr>
                        <a:t> E USCITE/ BAGNI/ SCAGLIONATISCAGLIONATI</a:t>
                      </a: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latin typeface="Calibri"/>
                          <a:ea typeface="Calibri"/>
                          <a:cs typeface="Times New Roman"/>
                        </a:rPr>
                        <a:t>VEDI PROTOCOLLI E VADEMECUM </a:t>
                      </a:r>
                      <a:r>
                        <a:rPr lang="it-IT" sz="1100" dirty="0" err="1" smtClean="0">
                          <a:latin typeface="Calibri"/>
                          <a:ea typeface="Calibri"/>
                          <a:cs typeface="Times New Roman"/>
                        </a:rPr>
                        <a:t>DI</a:t>
                      </a:r>
                      <a:r>
                        <a:rPr lang="it-IT" sz="1100" dirty="0" smtClean="0">
                          <a:latin typeface="Calibri"/>
                          <a:ea typeface="Calibri"/>
                          <a:cs typeface="Times New Roman"/>
                        </a:rPr>
                        <a:t> CIASUN PLESSO</a:t>
                      </a: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00033" y="785794"/>
            <a:ext cx="8072495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1600" b="1" dirty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I GRUPPI CLASSE DEVONO ESSERE IL PIU’ POSSIBILI SEPARATI,</a:t>
            </a:r>
            <a:r>
              <a:rPr kumimoji="0" lang="it-IT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  E VA TENUTA TRACCIA </a:t>
            </a:r>
            <a:r>
              <a:rPr kumimoji="0" lang="it-IT" sz="16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DI</a:t>
            </a:r>
            <a:r>
              <a:rPr kumimoji="0" lang="it-IT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 EVENTUALI CONTATTI</a:t>
            </a:r>
            <a:endParaRPr kumimoji="0" lang="it-IT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785918" y="6072206"/>
            <a:ext cx="5715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apertura alla discussione domande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 i docenti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Disponibilità per le supplenze (prima e ultima ora)</a:t>
            </a:r>
          </a:p>
          <a:p>
            <a:r>
              <a:rPr lang="it-IT" dirty="0" smtClean="0"/>
              <a:t>Rispetto della puntualità</a:t>
            </a:r>
          </a:p>
          <a:p>
            <a:r>
              <a:rPr lang="it-IT" dirty="0" smtClean="0"/>
              <a:t>Programmazione considerando l’anno extra ordinario: flessibilità, sperimentazione di strade didattiche diverse dal solito</a:t>
            </a:r>
          </a:p>
          <a:p>
            <a:r>
              <a:rPr lang="it-IT" dirty="0" smtClean="0"/>
              <a:t>Utilizzo del </a:t>
            </a:r>
            <a:r>
              <a:rPr lang="it-IT" dirty="0" err="1" smtClean="0"/>
              <a:t>fis</a:t>
            </a:r>
            <a:r>
              <a:rPr lang="it-IT" dirty="0" smtClean="0"/>
              <a:t> per coprire l’intensificazione del lavoro (verranno meno i progetti)</a:t>
            </a:r>
          </a:p>
          <a:p>
            <a:r>
              <a:rPr lang="it-IT" dirty="0" smtClean="0"/>
              <a:t>Progettazione e preparazione di lavoro on </a:t>
            </a:r>
            <a:r>
              <a:rPr lang="it-IT" dirty="0" err="1" smtClean="0"/>
              <a:t>line</a:t>
            </a:r>
            <a:r>
              <a:rPr lang="it-IT" dirty="0" smtClean="0"/>
              <a:t> caricato in piattaforma (ci saranno molti assenti)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protocollo per la didattica integrata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4714884"/>
            <a:ext cx="8229600" cy="685792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Prof Linda </a:t>
            </a:r>
            <a:r>
              <a:rPr lang="it-IT" dirty="0" err="1" smtClean="0"/>
              <a:t>Cavadini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785786" y="1643050"/>
            <a:ext cx="757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dirty="0" smtClean="0"/>
              <a:t>.indicazioni concrete  in caso di ripartenza in DAD</a:t>
            </a:r>
          </a:p>
          <a:p>
            <a:pPr>
              <a:buFont typeface="Arial" pitchFamily="34" charset="0"/>
              <a:buChar char="•"/>
            </a:pPr>
            <a:r>
              <a:rPr lang="it-IT" dirty="0"/>
              <a:t> </a:t>
            </a:r>
            <a:r>
              <a:rPr lang="it-IT" dirty="0" smtClean="0"/>
              <a:t>indicazioni per la gestione della piattaforma  come didattica integrata</a:t>
            </a:r>
            <a:endParaRPr lang="it-IT" dirty="0"/>
          </a:p>
        </p:txBody>
      </p:sp>
      <p:sp>
        <p:nvSpPr>
          <p:cNvPr id="5" name="Freccia a destra 4"/>
          <p:cNvSpPr/>
          <p:nvPr/>
        </p:nvSpPr>
        <p:spPr>
          <a:xfrm>
            <a:off x="785786" y="3000372"/>
            <a:ext cx="1000132" cy="857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571736" y="3000372"/>
            <a:ext cx="45720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Commissione Didattica integrata</a:t>
            </a:r>
          </a:p>
          <a:p>
            <a:r>
              <a:rPr lang="it-IT" dirty="0" smtClean="0"/>
              <a:t>Referente Massimo Lupo</a:t>
            </a:r>
          </a:p>
          <a:p>
            <a:r>
              <a:rPr lang="it-IT" dirty="0" smtClean="0"/>
              <a:t>Candidature aperte 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143108" y="5929330"/>
            <a:ext cx="535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Votazione  e delibera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Calendario settembre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Possibilità di </a:t>
            </a:r>
            <a:r>
              <a:rPr lang="it-IT" dirty="0" smtClean="0">
                <a:hlinkClick r:id="rId2" action="ppaction://hlinkfile"/>
              </a:rPr>
              <a:t>riunioni</a:t>
            </a:r>
            <a:r>
              <a:rPr lang="it-IT" dirty="0" smtClean="0"/>
              <a:t> in presenza?</a:t>
            </a:r>
          </a:p>
          <a:p>
            <a:r>
              <a:rPr lang="it-IT" dirty="0" smtClean="0"/>
              <a:t>Incontri coi genitori:</a:t>
            </a:r>
          </a:p>
          <a:p>
            <a:pPr lvl="2"/>
            <a:r>
              <a:rPr lang="it-IT" dirty="0" smtClean="0"/>
              <a:t>Scuola primaria classi prime 10/09</a:t>
            </a:r>
          </a:p>
          <a:p>
            <a:pPr lvl="2"/>
            <a:r>
              <a:rPr lang="it-IT" dirty="0" smtClean="0"/>
              <a:t>Altre classi: incontri coi rappresentanti</a:t>
            </a:r>
          </a:p>
          <a:p>
            <a:pPr lvl="2"/>
            <a:r>
              <a:rPr lang="it-IT" dirty="0" smtClean="0"/>
              <a:t>Scuola secondaria: classi prime</a:t>
            </a:r>
          </a:p>
          <a:p>
            <a:pPr lvl="2"/>
            <a:r>
              <a:rPr lang="it-IT" dirty="0" smtClean="0"/>
              <a:t>Altre classi solo rappresentanti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357554" y="5786454"/>
            <a:ext cx="4643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Votazione e delibera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Inizio lezioni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4282" y="1928802"/>
            <a:ext cx="8229600" cy="4525963"/>
          </a:xfrm>
        </p:spPr>
        <p:txBody>
          <a:bodyPr/>
          <a:lstStyle/>
          <a:p>
            <a:r>
              <a:rPr lang="it-IT" dirty="0" smtClean="0"/>
              <a:t>Infanzia 7 settembre</a:t>
            </a:r>
          </a:p>
          <a:p>
            <a:r>
              <a:rPr lang="it-IT" dirty="0" smtClean="0"/>
              <a:t>Primaria e secondaria 14 settembre:</a:t>
            </a:r>
          </a:p>
          <a:p>
            <a:pPr lvl="2"/>
            <a:r>
              <a:rPr lang="it-IT" dirty="0" smtClean="0"/>
              <a:t>Classi prima inizio ore 9</a:t>
            </a:r>
          </a:p>
          <a:p>
            <a:pPr lvl="2">
              <a:buNone/>
            </a:pPr>
            <a:endParaRPr lang="it-IT" dirty="0" smtClean="0"/>
          </a:p>
        </p:txBody>
      </p:sp>
      <p:sp>
        <p:nvSpPr>
          <p:cNvPr id="4" name="CasellaDiTesto 3"/>
          <p:cNvSpPr txBox="1"/>
          <p:nvPr/>
        </p:nvSpPr>
        <p:spPr>
          <a:xfrm>
            <a:off x="1785918" y="4429132"/>
            <a:ext cx="4214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Questioni aperte: organico</a:t>
            </a:r>
          </a:p>
          <a:p>
            <a:r>
              <a:rPr lang="it-IT" dirty="0"/>
              <a:t>	</a:t>
            </a:r>
            <a:r>
              <a:rPr lang="it-IT" dirty="0" smtClean="0"/>
              <a:t>	doppi turni mensa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Ipotesi e organizzazione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Funzioni strumentali</a:t>
            </a:r>
          </a:p>
          <a:p>
            <a:r>
              <a:rPr lang="it-IT" dirty="0" smtClean="0"/>
              <a:t>Commissioni e organizzazione</a:t>
            </a:r>
          </a:p>
          <a:p>
            <a:pPr lvl="3"/>
            <a:r>
              <a:rPr lang="it-IT" dirty="0" smtClean="0"/>
              <a:t>Commissione didattica integrata</a:t>
            </a:r>
          </a:p>
          <a:p>
            <a:pPr lvl="3"/>
            <a:r>
              <a:rPr lang="it-IT" dirty="0" smtClean="0"/>
              <a:t>Referente amministratore g </a:t>
            </a:r>
            <a:r>
              <a:rPr lang="it-IT" dirty="0" err="1" smtClean="0"/>
              <a:t>suites</a:t>
            </a:r>
            <a:endParaRPr lang="it-IT" dirty="0" smtClean="0"/>
          </a:p>
          <a:p>
            <a:pPr lvl="3"/>
            <a:r>
              <a:rPr lang="it-IT" dirty="0" smtClean="0"/>
              <a:t>Commissione griglie di valutazione </a:t>
            </a:r>
            <a:r>
              <a:rPr lang="it-IT" dirty="0" err="1" smtClean="0"/>
              <a:t>dad</a:t>
            </a:r>
            <a:endParaRPr lang="it-IT" dirty="0" smtClean="0"/>
          </a:p>
          <a:p>
            <a:pPr lvl="3"/>
            <a:r>
              <a:rPr lang="it-IT" dirty="0" smtClean="0"/>
              <a:t>Commissione giudizi e valutazione primaria</a:t>
            </a:r>
          </a:p>
          <a:p>
            <a:pPr lvl="3"/>
            <a:r>
              <a:rPr lang="it-IT" smtClean="0"/>
              <a:t>Educazione civica</a:t>
            </a:r>
            <a:endParaRPr lang="it-IT" dirty="0" smtClean="0"/>
          </a:p>
          <a:p>
            <a:pPr lvl="3"/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438</Words>
  <Application>Microsoft Office PowerPoint</Application>
  <PresentationFormat>Presentazione su schermo (4:3)</PresentationFormat>
  <Paragraphs>85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Tema di Office</vt:lpstr>
      <vt:lpstr>Collegio docenti </vt:lpstr>
      <vt:lpstr>odg</vt:lpstr>
      <vt:lpstr>Rientro a scuola</vt:lpstr>
      <vt:lpstr>Scenari aperti</vt:lpstr>
      <vt:lpstr>Per i docenti</vt:lpstr>
      <vt:lpstr>Il protocollo per la didattica integrata</vt:lpstr>
      <vt:lpstr>Calendario settembre</vt:lpstr>
      <vt:lpstr>Inizio lezioni</vt:lpstr>
      <vt:lpstr>Ipotesi e organizzazione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Collegio docenti</dc:title>
  <dc:creator>Linda</dc:creator>
  <cp:lastModifiedBy>ds</cp:lastModifiedBy>
  <cp:revision>6</cp:revision>
  <cp:lastPrinted>2020-08-31T12:50:26Z</cp:lastPrinted>
  <dcterms:created xsi:type="dcterms:W3CDTF">2020-08-28T17:17:51Z</dcterms:created>
  <dcterms:modified xsi:type="dcterms:W3CDTF">2020-08-31T12:59:25Z</dcterms:modified>
</cp:coreProperties>
</file>